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png" ContentType="image/png"/>
  <Default Extension="bin" ContentType="application/vnd.openxmlformats-officedocument.presentationml.printerSettings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42" r:id="rId1"/>
  </p:sldMasterIdLst>
  <p:notesMasterIdLst>
    <p:notesMasterId r:id="rId24"/>
  </p:notesMasterIdLst>
  <p:handoutMasterIdLst>
    <p:handoutMasterId r:id="rId25"/>
  </p:handoutMasterIdLst>
  <p:sldIdLst>
    <p:sldId id="316" r:id="rId2"/>
    <p:sldId id="358" r:id="rId3"/>
    <p:sldId id="359" r:id="rId4"/>
    <p:sldId id="360" r:id="rId5"/>
    <p:sldId id="361" r:id="rId6"/>
    <p:sldId id="362" r:id="rId7"/>
    <p:sldId id="363" r:id="rId8"/>
    <p:sldId id="365" r:id="rId9"/>
    <p:sldId id="367" r:id="rId10"/>
    <p:sldId id="368" r:id="rId11"/>
    <p:sldId id="375" r:id="rId12"/>
    <p:sldId id="376" r:id="rId13"/>
    <p:sldId id="370" r:id="rId14"/>
    <p:sldId id="371" r:id="rId15"/>
    <p:sldId id="372" r:id="rId16"/>
    <p:sldId id="373" r:id="rId17"/>
    <p:sldId id="374" r:id="rId18"/>
    <p:sldId id="379" r:id="rId19"/>
    <p:sldId id="380" r:id="rId20"/>
    <p:sldId id="378" r:id="rId21"/>
    <p:sldId id="377" r:id="rId22"/>
    <p:sldId id="38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7" autoAdjust="0"/>
    <p:restoredTop sz="78686" autoAdjust="0"/>
  </p:normalViewPr>
  <p:slideViewPr>
    <p:cSldViewPr snapToGrid="0" snapToObjects="1">
      <p:cViewPr>
        <p:scale>
          <a:sx n="75" d="100"/>
          <a:sy n="75" d="100"/>
        </p:scale>
        <p:origin x="-8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275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presProps" Target="presProps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viewProps" Target="viewProps.xml"/><Relationship Id="rId26" Type="http://schemas.openxmlformats.org/officeDocument/2006/relationships/printerSettings" Target="printerSettings/printerSettings1.bin"/><Relationship Id="rId30" Type="http://schemas.openxmlformats.org/officeDocument/2006/relationships/tableStyles" Target="tableStyles.xml"/><Relationship Id="rId11" Type="http://schemas.openxmlformats.org/officeDocument/2006/relationships/slide" Target="slides/slide10.xml"/><Relationship Id="rId29" Type="http://schemas.openxmlformats.org/officeDocument/2006/relationships/theme" Target="theme/theme1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80D6C-ECDE-BA4B-9760-58B613E56094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CC9D9-F30F-494F-B88A-3FDCB5F4A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54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10EC4-AA22-DD4C-90BA-D2E1E4F0CB54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0F1F2-D96A-6042-ABFC-E2BDE1E52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22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en.wikipedia.org/wiki/Cytologica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en.wikipedia.org/wiki/Korbinian_Brodmann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0F1F2-D96A-6042-ABFC-E2BDE1E529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7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A520FC-666C-7D45-B2F3-5138B8AC44FF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133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F57A81-21A7-9249-97D0-709723CC86D0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133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F57A81-21A7-9249-97D0-709723CC86D0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133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F86EAA-9437-2E4A-9A2F-D4183930C07D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133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hlinkClick r:id="rId3" tooltip="Korbinian Brodmann"/>
              </a:rPr>
              <a:t>Brodmann</a:t>
            </a:r>
            <a:r>
              <a:rPr lang="en-US"/>
              <a:t>'s </a:t>
            </a:r>
            <a:r>
              <a:rPr lang="en-US">
                <a:hlinkClick r:id="rId4" tooltip="Cytological"/>
              </a:rPr>
              <a:t>cytologically</a:t>
            </a:r>
            <a:r>
              <a:rPr lang="en-US"/>
              <a:t> defined regions of the brain. 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D94BC73-A0A7-824F-BB7A-08008338FE43}" type="slidenum">
              <a:rPr lang="en-US" sz="1200"/>
              <a:pPr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F86EAA-9437-2E4A-9A2F-D4183930C07D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133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AE1275-CD1D-EE4B-8ECF-7D1702412891}" type="slidenum">
              <a:rPr lang="en-US"/>
              <a:pPr/>
              <a:t>18</a:t>
            </a:fld>
            <a:endParaRPr lang="en-US"/>
          </a:p>
        </p:txBody>
      </p:sp>
      <p:sp>
        <p:nvSpPr>
          <p:cNvPr id="7170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A scale-free network is a connected graph or network with the property that the number of links k originating from a given node exhibits a power law distribution P(k)</a:t>
            </a:r>
            <a:r>
              <a:rPr lang="en-US">
                <a:latin typeface="Apple Symbols" charset="0"/>
              </a:rPr>
              <a:t>∼</a:t>
            </a:r>
            <a:r>
              <a:rPr lang="en-US"/>
              <a:t>k^(-gamma). A scale-free network can be constructed by progressively adding nodes to an existing network and introducing links to existing nodes with preferential attachment so that the probability of linking to a given node i is proportional to the number of existing links k_i that node has, i.e.,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6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3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93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422C66-53B4-D646-8F23-7046280D74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9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84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2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1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22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6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86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6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_tradnl" smtClean="0"/>
              <a:t>CME Kobe 4 July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C0E3C-770A-1E4B-A921-455B75F4A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1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3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3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535362"/>
          </a:xfrm>
        </p:spPr>
        <p:txBody>
          <a:bodyPr>
            <a:normAutofit/>
          </a:bodyPr>
          <a:lstStyle/>
          <a:p>
            <a:pPr marL="609600" indent="-609600"/>
            <a:r>
              <a:rPr lang="en-US" sz="4000" b="1" dirty="0" smtClean="0"/>
              <a:t>OKACOGNET</a:t>
            </a:r>
            <a:r>
              <a:rPr lang="en-US" sz="4000" dirty="0" smtClean="0"/>
              <a:t>: </a:t>
            </a:r>
            <a:r>
              <a:rPr lang="en-US" sz="4000" dirty="0">
                <a:solidFill>
                  <a:srgbClr val="000000"/>
                </a:solidFill>
                <a:latin typeface="Cambria" charset="0"/>
                <a:ea typeface="ＭＳ Ｐゴシック" charset="0"/>
                <a:cs typeface="Cambria" charset="0"/>
              </a:rPr>
              <a:t>Understanding functional connectivity in resting state: a network based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3161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Jaime </a:t>
            </a:r>
            <a:r>
              <a:rPr lang="en-US" dirty="0"/>
              <a:t>Gomez-Ramirez </a:t>
            </a:r>
            <a:endParaRPr lang="en-US" dirty="0" smtClean="0"/>
          </a:p>
          <a:p>
            <a:pPr marL="0" indent="0">
              <a:buNone/>
            </a:pPr>
            <a:r>
              <a:rPr lang="en-US" sz="1200" dirty="0" smtClean="0"/>
              <a:t>Biomedical </a:t>
            </a:r>
            <a:r>
              <a:rPr lang="en-US" sz="1200" dirty="0"/>
              <a:t>Engineering Laboratory,</a:t>
            </a:r>
          </a:p>
          <a:p>
            <a:pPr marL="0" indent="0">
              <a:buNone/>
            </a:pPr>
            <a:r>
              <a:rPr lang="en-US" sz="1200" dirty="0"/>
              <a:t>Okayama University </a:t>
            </a:r>
          </a:p>
          <a:p>
            <a:pPr marL="0" indent="0">
              <a:buNone/>
            </a:pPr>
            <a:r>
              <a:rPr lang="en-US" sz="1200" dirty="0" smtClean="0"/>
              <a:t> </a:t>
            </a:r>
            <a:endParaRPr lang="en-US" sz="12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okadai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5089096"/>
            <a:ext cx="1481667" cy="1538654"/>
          </a:xfrm>
          <a:prstGeom prst="rect">
            <a:avLst/>
          </a:prstGeom>
        </p:spPr>
      </p:pic>
      <p:pic>
        <p:nvPicPr>
          <p:cNvPr id="7" name="Picture 6" descr="Picture 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24575"/>
            <a:ext cx="6688667" cy="10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6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  <a:defRPr/>
            </a:pPr>
            <a:r>
              <a:rPr lang="en-US" sz="2900" b="1" dirty="0"/>
              <a:t>STEPS</a:t>
            </a:r>
            <a:r>
              <a:rPr lang="en-US" sz="2900" dirty="0"/>
              <a:t>: 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/>
              <a:t>Preprocessing: (no smooth</a:t>
            </a:r>
            <a:r>
              <a:rPr lang="en-US" sz="2800" dirty="0" smtClean="0"/>
              <a:t>)  (Li </a:t>
            </a:r>
            <a:r>
              <a:rPr lang="en-US" sz="2800" dirty="0" err="1" smtClean="0"/>
              <a:t>Yuzie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defRPr/>
            </a:pPr>
            <a:endParaRPr lang="en-US" sz="2800" dirty="0" smtClean="0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 smtClean="0"/>
              <a:t>Whole </a:t>
            </a:r>
            <a:r>
              <a:rPr lang="en-US" sz="2800" dirty="0"/>
              <a:t>brain </a:t>
            </a:r>
            <a:r>
              <a:rPr lang="en-US" sz="2800" dirty="0" err="1"/>
              <a:t>parcelated</a:t>
            </a:r>
            <a:r>
              <a:rPr lang="en-US" sz="2800" dirty="0"/>
              <a:t> in 90 areas using AAL (prior anatomical atlas)</a:t>
            </a:r>
          </a:p>
          <a:p>
            <a:pPr marL="914400" lvl="1" indent="-514350">
              <a:lnSpc>
                <a:spcPct val="90000"/>
              </a:lnSpc>
              <a:buFont typeface="+mj-lt"/>
              <a:buAutoNum type="alphaLcPeriod"/>
              <a:defRPr/>
            </a:pPr>
            <a:r>
              <a:rPr lang="en-US" dirty="0"/>
              <a:t>Calculate mean time series of each region </a:t>
            </a:r>
            <a:endParaRPr lang="en-US" dirty="0" smtClean="0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defRPr/>
            </a:pPr>
            <a:endParaRPr lang="en-US" sz="2600" dirty="0" smtClean="0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defRPr/>
            </a:pPr>
            <a:endParaRPr lang="en-US" sz="2600" dirty="0" smtClean="0"/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  <a:defRPr/>
            </a:pP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7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Picture 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567" y="330200"/>
            <a:ext cx="3111111" cy="6196825"/>
          </a:xfrm>
          <a:prstGeom prst="rect">
            <a:avLst/>
          </a:prstGeom>
        </p:spPr>
      </p:pic>
      <p:pic>
        <p:nvPicPr>
          <p:cNvPr id="7" name="Picture 6" descr="Picture 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274638"/>
            <a:ext cx="495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6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Calculate temporal correlation matrix (90x90) for each subject using Pearson coefficients </a:t>
            </a:r>
            <a:r>
              <a:rPr lang="en-US" sz="1600" dirty="0"/>
              <a:t>(t=1:172)</a:t>
            </a:r>
          </a:p>
          <a:p>
            <a:r>
              <a:rPr lang="en-US" dirty="0"/>
              <a:t>
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Picture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57" y="3709103"/>
            <a:ext cx="3657143" cy="1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7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514350">
              <a:lnSpc>
                <a:spcPct val="90000"/>
              </a:lnSpc>
              <a:buFont typeface="+mj-lt"/>
              <a:buAutoNum type="arabicPeriod" startAt="4"/>
              <a:defRPr/>
            </a:pPr>
            <a:r>
              <a:rPr lang="en-US" dirty="0"/>
              <a:t>T-test to study inter-regional correlation (Z-transform</a:t>
            </a:r>
            <a:r>
              <a:rPr lang="en-US" dirty="0" smtClean="0"/>
              <a:t>) for the 23 subjects</a:t>
            </a:r>
          </a:p>
          <a:p>
            <a:pPr marL="514350" lvl="1" indent="-514350">
              <a:lnSpc>
                <a:spcPct val="90000"/>
              </a:lnSpc>
              <a:buFont typeface="+mj-lt"/>
              <a:buAutoNum type="arabicPeriod" startAt="4"/>
              <a:defRPr/>
            </a:pPr>
            <a:r>
              <a:rPr lang="en-US" dirty="0" err="1" smtClean="0"/>
              <a:t>Bonferroni</a:t>
            </a:r>
            <a:r>
              <a:rPr lang="en-US" dirty="0"/>
              <a:t>-Holmes corrected significance level </a:t>
            </a:r>
            <a:r>
              <a:rPr lang="en-US" dirty="0" smtClean="0"/>
              <a:t>p</a:t>
            </a:r>
          </a:p>
          <a:p>
            <a:pPr marL="857250" lvl="3" indent="0">
              <a:lnSpc>
                <a:spcPct val="90000"/>
              </a:lnSpc>
              <a:buNone/>
              <a:defRPr/>
            </a:pPr>
            <a:r>
              <a:rPr lang="en-US" sz="2800" dirty="0" smtClean="0"/>
              <a:t>	</a:t>
            </a:r>
            <a:r>
              <a:rPr lang="en-US" sz="2800" i="1" dirty="0" smtClean="0"/>
              <a:t>We obtain adjacency matrix M 90x90 for binary</a:t>
            </a:r>
            <a:r>
              <a:rPr lang="en-US" sz="2800" i="1" dirty="0"/>
              <a:t> </a:t>
            </a:r>
            <a:r>
              <a:rPr lang="en-US" sz="2800" i="1" dirty="0" smtClean="0"/>
              <a:t>undirected graph</a:t>
            </a:r>
          </a:p>
          <a:p>
            <a:pPr marL="514350" lvl="1" indent="-514350">
              <a:lnSpc>
                <a:spcPct val="90000"/>
              </a:lnSpc>
              <a:buFont typeface="+mj-lt"/>
              <a:buAutoNum type="arabicPeriod" startAt="4"/>
              <a:defRPr/>
            </a:pPr>
            <a:r>
              <a:rPr lang="en-US" dirty="0"/>
              <a:t>We </a:t>
            </a:r>
            <a:r>
              <a:rPr lang="en-US" dirty="0" smtClean="0"/>
              <a:t>transform </a:t>
            </a:r>
            <a:r>
              <a:rPr lang="en-US" dirty="0"/>
              <a:t>matrix M into undirected binary graph (using </a:t>
            </a:r>
            <a:r>
              <a:rPr lang="en-US" dirty="0" err="1"/>
              <a:t>Pajek</a:t>
            </a:r>
            <a:r>
              <a:rPr lang="en-US" dirty="0" smtClean="0"/>
              <a:t>)</a:t>
            </a:r>
          </a:p>
          <a:p>
            <a:pPr marL="514350" lvl="1" indent="-514350">
              <a:lnSpc>
                <a:spcPct val="90000"/>
              </a:lnSpc>
              <a:buFont typeface="+mj-lt"/>
              <a:buAutoNum type="arabicPeriod" startAt="4"/>
              <a:defRPr/>
            </a:pPr>
            <a:r>
              <a:rPr lang="en-US" dirty="0"/>
              <a:t>Network analysis</a:t>
            </a:r>
          </a:p>
          <a:p>
            <a:pPr marL="857250" lvl="3" indent="0">
              <a:lnSpc>
                <a:spcPct val="90000"/>
              </a:lnSpc>
              <a:buNone/>
              <a:defRPr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31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Picture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1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RplotColourAdjMatrixp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2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smtClean="0"/>
              <a:t>FOSBE 2012 Tsuruoka 22/10/2012            Gomez-Ramirez&amp;Wu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RplotColourAdjMatr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422C66-53B4-D646-8F23-7046280D744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PowerLawOKACOGN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0"/>
            <a:ext cx="655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icture 10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09600"/>
            <a:ext cx="8534400" cy="3467100"/>
          </a:xfrm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33400" y="4800600"/>
            <a:ext cx="213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000" b="1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463798" y="4076700"/>
            <a:ext cx="4004733" cy="176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eaLnBrk="1" hangingPunct="1">
              <a:spcBef>
                <a:spcPct val="20000"/>
              </a:spcBef>
            </a:pPr>
            <a:r>
              <a:rPr lang="en-US" sz="1600" b="1" dirty="0"/>
              <a:t>Short paths and high clustering: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sz="1600" b="1" dirty="0"/>
              <a:t>Fast communication between distant nodes facilitating synchronization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sz="1600" b="1" dirty="0"/>
              <a:t>Support both Segregation/</a:t>
            </a:r>
            <a:r>
              <a:rPr lang="en-US" sz="1600" b="1" dirty="0" smtClean="0"/>
              <a:t>Integration</a:t>
            </a:r>
            <a:endParaRPr lang="en-US" sz="1600" b="1" dirty="0"/>
          </a:p>
          <a:p>
            <a:pPr lvl="1" eaLnBrk="1" hangingPunct="1">
              <a:spcBef>
                <a:spcPct val="20000"/>
              </a:spcBef>
            </a:pPr>
            <a:r>
              <a:rPr lang="en-US" sz="1600" b="1" dirty="0"/>
              <a:t>Likely transitivity property:</a:t>
            </a:r>
          </a:p>
          <a:p>
            <a:pPr lvl="2" eaLnBrk="1" hangingPunct="1">
              <a:spcBef>
                <a:spcPct val="20000"/>
              </a:spcBef>
            </a:pPr>
            <a:r>
              <a:rPr lang="en-US" sz="1600" b="1" dirty="0"/>
              <a:t>A-&gt;B , B-&gt;C high </a:t>
            </a:r>
            <a:r>
              <a:rPr lang="en-US" sz="1600" b="1" dirty="0" err="1"/>
              <a:t>prob</a:t>
            </a:r>
            <a:r>
              <a:rPr lang="en-US" sz="1600" b="1" dirty="0"/>
              <a:t> that A -&gt; C</a:t>
            </a:r>
          </a:p>
        </p:txBody>
      </p:sp>
    </p:spTree>
    <p:extLst>
      <p:ext uri="{BB962C8B-B14F-4D97-AF65-F5344CB8AC3E}">
        <p14:creationId xmlns:p14="http://schemas.microsoft.com/office/powerpoint/2010/main" val="311139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422C66-53B4-D646-8F23-7046280D744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Picture 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2222500"/>
            <a:ext cx="8965079" cy="24126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6133" y="5080000"/>
            <a:ext cx="5317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Cp</a:t>
            </a:r>
            <a:r>
              <a:rPr lang="en-US" dirty="0" smtClean="0"/>
              <a:t>= </a:t>
            </a:r>
            <a:r>
              <a:rPr lang="en-US" dirty="0"/>
              <a:t>Clustering coefficient. </a:t>
            </a:r>
            <a:r>
              <a:rPr lang="en-US" dirty="0" smtClean="0"/>
              <a:t>The </a:t>
            </a:r>
            <a:r>
              <a:rPr lang="en-US" dirty="0"/>
              <a:t>clustering coefficient is the fraction of triangles around a node</a:t>
            </a:r>
          </a:p>
          <a:p>
            <a:r>
              <a:rPr lang="en-US" dirty="0" smtClean="0"/>
              <a:t>(the </a:t>
            </a:r>
            <a:r>
              <a:rPr lang="en-US" dirty="0"/>
              <a:t>fraction of </a:t>
            </a:r>
            <a:r>
              <a:rPr lang="en-US" dirty="0" err="1"/>
              <a:t>nodes</a:t>
            </a:r>
            <a:r>
              <a:rPr lang="en-US" dirty="0"/>
              <a:t> neighbors that neighbors of each other)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Lp</a:t>
            </a:r>
            <a:r>
              <a:rPr lang="en-US" dirty="0"/>
              <a:t>= Characteristic path length, </a:t>
            </a:r>
            <a:r>
              <a:rPr lang="en-US" dirty="0" smtClean="0"/>
              <a:t>1/ global </a:t>
            </a:r>
            <a:r>
              <a:rPr lang="en-US" dirty="0"/>
              <a:t>efficiency,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67" y="1079500"/>
            <a:ext cx="4826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99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OKACOGNET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 Approach</a:t>
            </a:r>
          </a:p>
          <a:p>
            <a:pPr lvl="1"/>
            <a:r>
              <a:rPr lang="en-US" dirty="0" smtClean="0"/>
              <a:t>Results</a:t>
            </a:r>
            <a:endParaRPr lang="en-US" dirty="0"/>
          </a:p>
          <a:p>
            <a:pPr lvl="1"/>
            <a:r>
              <a:rPr lang="en-US" dirty="0" smtClean="0"/>
              <a:t>Future 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 dirty="0" smtClean="0"/>
              <a:t>OKACOGNET11/26/2012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C0E3C-770A-1E4B-A921-455B75F4AF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862668"/>
            <a:ext cx="7772400" cy="4233332"/>
          </a:xfrm>
        </p:spPr>
        <p:txBody>
          <a:bodyPr/>
          <a:lstStyle/>
          <a:p>
            <a:r>
              <a:rPr lang="en-US" dirty="0" smtClean="0"/>
              <a:t>SPM (preprocessing)</a:t>
            </a:r>
          </a:p>
          <a:p>
            <a:r>
              <a:rPr lang="en-US" dirty="0" err="1" smtClean="0"/>
              <a:t>Matlab</a:t>
            </a:r>
            <a:r>
              <a:rPr lang="en-US" dirty="0" smtClean="0"/>
              <a:t> (statistical calculations)</a:t>
            </a:r>
          </a:p>
          <a:p>
            <a:r>
              <a:rPr lang="en-US" dirty="0" smtClean="0"/>
              <a:t>SPSS </a:t>
            </a:r>
            <a:r>
              <a:rPr lang="en-US" dirty="0"/>
              <a:t>(statistical calculations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 </a:t>
            </a:r>
            <a:r>
              <a:rPr lang="en-US" dirty="0"/>
              <a:t>(statistical calculations)</a:t>
            </a:r>
          </a:p>
          <a:p>
            <a:r>
              <a:rPr lang="en-US" dirty="0" err="1" smtClean="0"/>
              <a:t>Pajek</a:t>
            </a:r>
            <a:r>
              <a:rPr lang="en-US" dirty="0" smtClean="0"/>
              <a:t> (visualization network)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422C66-53B4-D646-8F23-7046280D744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							</a:t>
            </a:r>
            <a:r>
              <a:rPr lang="en-US" sz="4400" dirty="0" smtClean="0"/>
              <a:t>Tools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8871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2201332"/>
            <a:ext cx="7772400" cy="38946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Functional brain networks at </a:t>
            </a:r>
            <a:r>
              <a:rPr lang="en-US" dirty="0" smtClean="0"/>
              <a:t>spatial scale</a:t>
            </a:r>
          </a:p>
          <a:p>
            <a:r>
              <a:rPr lang="en-US" dirty="0" smtClean="0"/>
              <a:t>Understand network robustness</a:t>
            </a:r>
          </a:p>
          <a:p>
            <a:r>
              <a:rPr lang="en-US" dirty="0" smtClean="0"/>
              <a:t>Graph based approach with new experimental cases</a:t>
            </a:r>
          </a:p>
          <a:p>
            <a:pPr lvl="1"/>
            <a:r>
              <a:rPr lang="en-US" dirty="0" smtClean="0"/>
              <a:t>AD, MCI, Parkinson (we need more data: age-related control subjects)</a:t>
            </a:r>
          </a:p>
          <a:p>
            <a:pPr lvl="1"/>
            <a:r>
              <a:rPr lang="en-US" dirty="0" smtClean="0"/>
              <a:t>How network connectivity , clustering affect robustness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422C66-53B4-D646-8F23-7046280D744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							</a:t>
            </a:r>
            <a:r>
              <a:rPr lang="en-US" sz="4400" dirty="0" smtClean="0"/>
              <a:t>Tools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1142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422C66-53B4-D646-8F23-7046280D744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Picture 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30400"/>
            <a:ext cx="3835400" cy="2223175"/>
          </a:xfrm>
          <a:prstGeom prst="rect">
            <a:avLst/>
          </a:prstGeom>
        </p:spPr>
      </p:pic>
      <p:pic>
        <p:nvPicPr>
          <p:cNvPr id="6" name="Picture 5" descr="DSC_11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266"/>
            <a:ext cx="8890000" cy="490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Objective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/>
              <a:t>Graph Analysis to study fMRI resting-state functional connectivity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Approach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/>
              <a:t>Use network theory (graph) to study global connectivity in the human brain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 smtClean="0"/>
              <a:t>Benefit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/>
              <a:t>Understand functional significance of resting-state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/>
              <a:t>Quantitative study of human brain global connectivity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/>
              <a:t>Potential application to network </a:t>
            </a:r>
            <a:r>
              <a:rPr lang="en-US" sz="2400" dirty="0" err="1" smtClean="0"/>
              <a:t>characterisaton</a:t>
            </a:r>
            <a:r>
              <a:rPr lang="en-US" sz="2400" dirty="0" smtClean="0"/>
              <a:t> of AD,MCI etc. in early detection and prognosis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2" eaLnBrk="1" hangingPunct="1">
              <a:lnSpc>
                <a:spcPct val="90000"/>
              </a:lnSpc>
              <a:defRPr/>
            </a:pPr>
            <a:endParaRPr lang="en-US" sz="1400" dirty="0" smtClean="0"/>
          </a:p>
          <a:p>
            <a:pPr lvl="2" eaLnBrk="1" hangingPunct="1">
              <a:lnSpc>
                <a:spcPct val="90000"/>
              </a:lnSpc>
              <a:defRPr/>
            </a:pPr>
            <a:endParaRPr lang="en-US" sz="1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8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2800" dirty="0" smtClean="0"/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dirty="0" smtClean="0"/>
              <a:t>Challenges: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A different approach to the Stimulus-Task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/>
              <a:t>No goal oriented or external stimulus, but study brain dynamics in resting state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Quantify </a:t>
            </a:r>
            <a:r>
              <a:rPr lang="en-US" sz="2800" dirty="0" err="1" smtClean="0"/>
              <a:t>Endogeous</a:t>
            </a:r>
            <a:r>
              <a:rPr lang="en-US" sz="2800" dirty="0" smtClean="0"/>
              <a:t> brain activity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2" eaLnBrk="1" hangingPunct="1">
              <a:lnSpc>
                <a:spcPct val="90000"/>
              </a:lnSpc>
              <a:defRPr/>
            </a:pPr>
            <a:endParaRPr lang="en-US" sz="1400" dirty="0" smtClean="0"/>
          </a:p>
          <a:p>
            <a:pPr lvl="2" eaLnBrk="1" hangingPunct="1">
              <a:lnSpc>
                <a:spcPct val="90000"/>
              </a:lnSpc>
              <a:defRPr/>
            </a:pPr>
            <a:endParaRPr lang="en-US" sz="1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64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sz="2800" dirty="0" smtClean="0"/>
              <a:t>OKACOGNET </a:t>
            </a:r>
            <a:r>
              <a:rPr lang="en-US" sz="2800" dirty="0" smtClean="0"/>
              <a:t>follows 2 Approaches :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dirty="0"/>
              <a:t>Independent Component Analysis </a:t>
            </a:r>
            <a:r>
              <a:rPr lang="en-US" sz="2800" dirty="0" smtClean="0"/>
              <a:t>ICA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800" dirty="0" smtClean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800" u="sng" dirty="0" smtClean="0"/>
              <a:t>Graph-based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2400" dirty="0" smtClean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  <a:defRPr/>
            </a:pPr>
            <a:endParaRPr lang="en-US" sz="2400" dirty="0"/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eriod"/>
              <a:defRPr/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2" eaLnBrk="1" hangingPunct="1">
              <a:lnSpc>
                <a:spcPct val="90000"/>
              </a:lnSpc>
              <a:defRPr/>
            </a:pPr>
            <a:endParaRPr lang="en-US" sz="1400" dirty="0" smtClean="0"/>
          </a:p>
          <a:p>
            <a:pPr lvl="2" eaLnBrk="1" hangingPunct="1">
              <a:lnSpc>
                <a:spcPct val="90000"/>
              </a:lnSpc>
              <a:defRPr/>
            </a:pPr>
            <a:endParaRPr lang="en-US" sz="1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Approach 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3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918450" cy="553085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2600" dirty="0" smtClean="0"/>
              <a:t>23 </a:t>
            </a:r>
            <a:r>
              <a:rPr lang="en-US" sz="2600" dirty="0" smtClean="0"/>
              <a:t>healthy subjects in resting state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600" dirty="0" smtClean="0"/>
              <a:t>Independent Component Analysis ICA</a:t>
            </a: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n-US" sz="2600" dirty="0" smtClean="0"/>
              <a:t>Use GIFT (</a:t>
            </a:r>
            <a:r>
              <a:rPr lang="en-US" sz="2600" dirty="0" err="1" smtClean="0"/>
              <a:t>Matlab</a:t>
            </a:r>
            <a:r>
              <a:rPr lang="en-US" sz="2600" dirty="0" smtClean="0"/>
              <a:t> toolbox that implements multiple algorithms for ICA)</a:t>
            </a: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n-US" sz="2600" dirty="0" smtClean="0"/>
              <a:t>ICA is model-free in contrast with GLM</a:t>
            </a: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n-US" sz="2600" dirty="0" smtClean="0"/>
              <a:t>ICA-based studies allow to simultaneously decompose into several maps, providing a set of components in which resting state networks can be studied. </a:t>
            </a: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n-US" sz="2600" dirty="0"/>
              <a:t>ICA doesn’t require predefined ROI or the identification of seed voxel location. </a:t>
            </a:r>
          </a:p>
          <a:p>
            <a:pPr lvl="1" algn="just" eaLnBrk="1" hangingPunct="1">
              <a:lnSpc>
                <a:spcPct val="90000"/>
              </a:lnSpc>
              <a:defRPr/>
            </a:pPr>
            <a:endParaRPr lang="en-US" sz="2600" dirty="0" smtClean="0"/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2" eaLnBrk="1" hangingPunct="1">
              <a:lnSpc>
                <a:spcPct val="90000"/>
              </a:lnSpc>
              <a:defRPr/>
            </a:pPr>
            <a:endParaRPr lang="en-US" sz="1400" dirty="0" smtClean="0"/>
          </a:p>
          <a:p>
            <a:pPr lvl="2" eaLnBrk="1" hangingPunct="1">
              <a:lnSpc>
                <a:spcPct val="90000"/>
              </a:lnSpc>
              <a:defRPr/>
            </a:pPr>
            <a:endParaRPr lang="en-US" sz="1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Approach 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4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図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-171450"/>
            <a:ext cx="8748713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49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hr-HR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hr-HR" sz="2800" dirty="0" smtClean="0">
                <a:ea typeface="ＭＳ Ｐゴシック" charset="0"/>
                <a:cs typeface="ＭＳ Ｐゴシック" charset="0"/>
              </a:rPr>
              <a:t>We </a:t>
            </a:r>
            <a:r>
              <a:rPr lang="hr-HR" sz="2800" dirty="0">
                <a:ea typeface="ＭＳ Ｐゴシック" charset="0"/>
                <a:cs typeface="ＭＳ Ｐゴシック" charset="0"/>
              </a:rPr>
              <a:t>have found a network of 20 nodes related to DMN:</a:t>
            </a:r>
          </a:p>
          <a:p>
            <a:pPr lvl="1"/>
            <a:r>
              <a:rPr lang="hr-HR" dirty="0">
                <a:ea typeface="ＭＳ Ｐゴシック" charset="0"/>
              </a:rPr>
              <a:t>LCaS(30) LFG(37) RFG(37) LIPL(40) RSupraMarginal(40) RMTG(37) LSupraMarginal(22) RPCC(23) RIPL(40) LPCU(7) RPCU(23) LPCC(23) RMFG(9) RSFG(8) LSTG(48) LMFG(9) RACC(32) RTP(38) L(para)Hipp(20) RMPFG(10) LMPFG(10)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Approach 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5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574800"/>
            <a:ext cx="7918450" cy="5022849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2800" dirty="0" smtClean="0"/>
              <a:t>DATA: 23 healthy subjects in resting state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sz="2800" dirty="0" smtClean="0"/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2800" b="1" dirty="0" smtClean="0"/>
              <a:t>OBJECTIVE</a:t>
            </a:r>
            <a:r>
              <a:rPr lang="en-US" sz="2800" dirty="0" smtClean="0"/>
              <a:t> </a:t>
            </a:r>
            <a:r>
              <a:rPr lang="en-US" sz="2800" dirty="0" smtClean="0"/>
              <a:t>Functional brain networks at temporal scale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n-US" sz="2600" dirty="0" smtClean="0"/>
          </a:p>
          <a:p>
            <a:pPr lvl="1" algn="just" eaLnBrk="1" hangingPunct="1">
              <a:lnSpc>
                <a:spcPct val="90000"/>
              </a:lnSpc>
              <a:defRPr/>
            </a:pPr>
            <a:endParaRPr lang="en-US" sz="2600" dirty="0" smtClean="0"/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20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sz="18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1" eaLnBrk="1" hangingPunct="1">
              <a:lnSpc>
                <a:spcPct val="90000"/>
              </a:lnSpc>
              <a:defRPr/>
            </a:pPr>
            <a:endParaRPr lang="en-US" sz="1600" dirty="0" smtClean="0"/>
          </a:p>
          <a:p>
            <a:pPr lvl="2" eaLnBrk="1" hangingPunct="1">
              <a:lnSpc>
                <a:spcPct val="90000"/>
              </a:lnSpc>
              <a:defRPr/>
            </a:pPr>
            <a:endParaRPr lang="en-US" sz="1400" dirty="0" smtClean="0"/>
          </a:p>
          <a:p>
            <a:pPr lvl="2" eaLnBrk="1" hangingPunct="1">
              <a:lnSpc>
                <a:spcPct val="90000"/>
              </a:lnSpc>
              <a:defRPr/>
            </a:pPr>
            <a:endParaRPr lang="en-US" sz="14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G</a:t>
            </a:r>
            <a:r>
              <a:rPr lang="en-US" dirty="0" smtClean="0"/>
              <a:t>raph</a:t>
            </a:r>
            <a:r>
              <a:rPr lang="en-US" dirty="0" smtClean="0"/>
              <a:t>-</a:t>
            </a:r>
            <a:r>
              <a:rPr lang="en-US" dirty="0"/>
              <a:t>based </a:t>
            </a:r>
            <a:r>
              <a:rPr lang="en-US" dirty="0" smtClean="0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73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6401</TotalTime>
  <Words>732</Words>
  <Application>Microsoft Macintosh PowerPoint</Application>
  <PresentationFormat>On-screen Show (4:3)</PresentationFormat>
  <Paragraphs>169</Paragraphs>
  <Slides>22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OKACOGNET: Understanding functional connectivity in resting state: a network based approach</vt:lpstr>
      <vt:lpstr>OKACOGNET</vt:lpstr>
      <vt:lpstr>Context</vt:lpstr>
      <vt:lpstr>Context</vt:lpstr>
      <vt:lpstr>Approach ICA</vt:lpstr>
      <vt:lpstr>Approach ICA</vt:lpstr>
      <vt:lpstr>PowerPoint Presentation</vt:lpstr>
      <vt:lpstr>PowerPoint Presentation</vt:lpstr>
      <vt:lpstr>Graph-based approach</vt:lpstr>
      <vt:lpstr>PowerPoint Presentation</vt:lpstr>
      <vt:lpstr>PowerPoint Presentation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ASLAB 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vision for BioMedicine: a Systems Approach</dc:title>
  <dc:creator>Jaime Gomez</dc:creator>
  <cp:lastModifiedBy>Jaime Gomez</cp:lastModifiedBy>
  <cp:revision>947</cp:revision>
  <dcterms:created xsi:type="dcterms:W3CDTF">2012-06-29T02:46:09Z</dcterms:created>
  <dcterms:modified xsi:type="dcterms:W3CDTF">2012-11-26T11:03:29Z</dcterms:modified>
</cp:coreProperties>
</file>